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71" r:id="rId3"/>
    <p:sldId id="260" r:id="rId4"/>
    <p:sldId id="261" r:id="rId5"/>
    <p:sldId id="285" r:id="rId6"/>
    <p:sldId id="286" r:id="rId7"/>
    <p:sldId id="262" r:id="rId8"/>
    <p:sldId id="263" r:id="rId9"/>
    <p:sldId id="287" r:id="rId10"/>
    <p:sldId id="293" r:id="rId11"/>
    <p:sldId id="264" r:id="rId12"/>
    <p:sldId id="265" r:id="rId13"/>
    <p:sldId id="266" r:id="rId14"/>
    <p:sldId id="267" r:id="rId15"/>
    <p:sldId id="268" r:id="rId16"/>
    <p:sldId id="283" r:id="rId17"/>
    <p:sldId id="294" r:id="rId18"/>
    <p:sldId id="296" r:id="rId19"/>
    <p:sldId id="295" r:id="rId20"/>
    <p:sldId id="289" r:id="rId21"/>
    <p:sldId id="270" r:id="rId22"/>
    <p:sldId id="290" r:id="rId23"/>
    <p:sldId id="291" r:id="rId24"/>
    <p:sldId id="29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89" d="100"/>
          <a:sy n="89" d="100"/>
        </p:scale>
        <p:origin x="57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AAD347D-5ACD-4C99-B74B-A9C85AD731AF}" type="datetimeFigureOut">
              <a:rPr lang="en-US" smtClean="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4471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3991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8691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6414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8134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931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3406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2136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3434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44030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7201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9A250-FF31-4206-8172-F9D3106AACB1}" type="datetimeFigureOut">
              <a:rPr lang="en-US" smtClean="0"/>
              <a:t>12/25/2021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59455770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ransmitter.ieee.org/makerproject/view/7feb1" TargetMode="External"/><Relationship Id="rId7" Type="http://schemas.openxmlformats.org/officeDocument/2006/relationships/hyperlink" Target="https://www.instructables.com/Smart-Blind-Stick/" TargetMode="External"/><Relationship Id="rId2" Type="http://schemas.openxmlformats.org/officeDocument/2006/relationships/hyperlink" Target="https://www.ncbi.nlm.nih.gov/pmc/articles/PMC6339061/" TargetMode="External"/><Relationship Id="rId1" Type="http://schemas.openxmlformats.org/officeDocument/2006/relationships/slideLayout" Target="../slideLayouts/slideLayout2.xml"/><Relationship Id="rId6" Type="http://schemas.openxmlformats.org/officeDocument/2006/relationships/hyperlink" Target="https://nevonprojects.com/ultrasonic-blind-walking-stick-project/" TargetMode="External"/><Relationship Id="rId5" Type="http://schemas.openxmlformats.org/officeDocument/2006/relationships/hyperlink" Target="https://www.researchgate.net/publication/343186221_Smart_Stick_For_the_Blind_Using_Arduino" TargetMode="External"/><Relationship Id="rId4" Type="http://schemas.openxmlformats.org/officeDocument/2006/relationships/hyperlink" Target="https://www.researchgate.net/publication/338037207_Design_and_Implement_A_Smart_Blind_Stic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012" y="991673"/>
            <a:ext cx="8311018" cy="3065172"/>
          </a:xfrm>
        </p:spPr>
        <p:txBody>
          <a:bodyPr>
            <a:normAutofit fontScale="90000"/>
          </a:bodyPr>
          <a:lstStyle/>
          <a:p>
            <a:r>
              <a:rPr lang="en-IN" sz="8800" dirty="0">
                <a:latin typeface="Times New Roman" panose="02020603050405020304" pitchFamily="18" charset="0"/>
                <a:cs typeface="Times New Roman" panose="02020603050405020304" pitchFamily="18" charset="0"/>
              </a:rPr>
              <a:t>AUTONOMOUS WALKING STICK</a:t>
            </a:r>
          </a:p>
        </p:txBody>
      </p:sp>
      <p:sp>
        <p:nvSpPr>
          <p:cNvPr id="3" name="Subtitle 2"/>
          <p:cNvSpPr>
            <a:spLocks noGrp="1"/>
          </p:cNvSpPr>
          <p:nvPr>
            <p:ph type="subTitle" idx="1"/>
          </p:nvPr>
        </p:nvSpPr>
        <p:spPr>
          <a:xfrm>
            <a:off x="6722771" y="4984124"/>
            <a:ext cx="5357097" cy="1659228"/>
          </a:xfrm>
        </p:spPr>
        <p:txBody>
          <a:bodyPr>
            <a:normAutofit/>
          </a:bodyPr>
          <a:lstStyle/>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039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13A0-CA0A-4BC1-8940-37C5927D629D}"/>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Methodology (</a:t>
            </a:r>
            <a:r>
              <a:rPr lang="en-US" dirty="0" err="1">
                <a:latin typeface="Times New Roman" panose="02020603050405020304" pitchFamily="18" charset="0"/>
                <a:cs typeface="Times New Roman" panose="02020603050405020304" pitchFamily="18" charset="0"/>
              </a:rPr>
              <a:t>cntd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6BFA2E8-01F8-4716-A786-2AFB2B8EBBF8}"/>
              </a:ext>
            </a:extLst>
          </p:cNvPr>
          <p:cNvSpPr>
            <a:spLocks noGrp="1"/>
          </p:cNvSpPr>
          <p:nvPr>
            <p:ph idx="1"/>
          </p:nvPr>
        </p:nvSpPr>
        <p:spPr/>
        <p:txBody>
          <a:bodyPr/>
          <a:lstStyle/>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The model takes live feed from the camer</a:t>
            </a:r>
            <a:r>
              <a:rPr lang="en-IN" dirty="0">
                <a:latin typeface="Times New Roman" panose="02020603050405020304" pitchFamily="18" charset="0"/>
                <a:cs typeface="Times New Roman" panose="02020603050405020304" pitchFamily="18" charset="0"/>
              </a:rPr>
              <a:t>a and analyses the image frame by frame to detect the objects.</a:t>
            </a:r>
          </a:p>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All results are converted to audio format and fed to the visually impaired for easy use</a:t>
            </a:r>
          </a:p>
          <a:p>
            <a:pPr>
              <a:buFont typeface="Wingdings" panose="05000000000000000000" pitchFamily="2" charset="2"/>
              <a:buChar char="v"/>
            </a:pPr>
            <a:r>
              <a:rPr lang="en-IN" sz="2800" dirty="0">
                <a:latin typeface="Times New Roman" panose="02020603050405020304" pitchFamily="18" charset="0"/>
                <a:cs typeface="Times New Roman" panose="02020603050405020304" pitchFamily="18" charset="0"/>
              </a:rPr>
              <a:t>Raspberry pi sends the information to Bluetooth module and the instructions is received by the user by Bluetooth headphone</a:t>
            </a: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385075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DC90-ADC0-4F50-B3C3-D2FB170CA545}"/>
              </a:ext>
            </a:extLst>
          </p:cNvPr>
          <p:cNvSpPr>
            <a:spLocks noGrp="1"/>
          </p:cNvSpPr>
          <p:nvPr>
            <p:ph type="title"/>
          </p:nvPr>
        </p:nvSpPr>
        <p:spPr>
          <a:xfrm>
            <a:off x="620485" y="-142875"/>
            <a:ext cx="10515600" cy="1325563"/>
          </a:xfrm>
        </p:spPr>
        <p:txBody>
          <a:bodyPr/>
          <a:lstStyle/>
          <a:p>
            <a:r>
              <a:rPr lang="en-US" dirty="0">
                <a:latin typeface="Times New Roman" panose="02020603050405020304" pitchFamily="18" charset="0"/>
                <a:cs typeface="Times New Roman" panose="02020603050405020304" pitchFamily="18" charset="0"/>
              </a:rPr>
              <a:t>Architecture Diagram:</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0485" y="841602"/>
            <a:ext cx="11107058" cy="6016398"/>
          </a:xfrm>
          <a:prstGeom prst="rect">
            <a:avLst/>
          </a:prstGeom>
        </p:spPr>
      </p:pic>
    </p:spTree>
    <p:extLst>
      <p:ext uri="{BB962C8B-B14F-4D97-AF65-F5344CB8AC3E}">
        <p14:creationId xmlns:p14="http://schemas.microsoft.com/office/powerpoint/2010/main" val="185834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D3A6BC-60B8-4E57-A1C2-23ECB0FBAE01}"/>
              </a:ext>
            </a:extLst>
          </p:cNvPr>
          <p:cNvSpPr>
            <a:spLocks noGrp="1"/>
          </p:cNvSpPr>
          <p:nvPr>
            <p:ph type="title"/>
          </p:nvPr>
        </p:nvSpPr>
        <p:spPr>
          <a:xfrm>
            <a:off x="1140088" y="1702635"/>
            <a:ext cx="9899124" cy="2208107"/>
          </a:xfrm>
        </p:spPr>
        <p:txBody>
          <a:bodyPr/>
          <a:lstStyle/>
          <a:p>
            <a:r>
              <a:rPr lang="en-US" sz="9600" dirty="0">
                <a:latin typeface="Times New Roman" panose="02020603050405020304" pitchFamily="18" charset="0"/>
                <a:cs typeface="Times New Roman" panose="02020603050405020304" pitchFamily="18" charset="0"/>
              </a:rPr>
              <a:t>Data Flow Diagram</a:t>
            </a:r>
            <a:endParaRPr lang="en-IN" sz="96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1C8CAAB0-2F3D-40A5-B108-171DDE29B94D}"/>
              </a:ext>
            </a:extLst>
          </p:cNvPr>
          <p:cNvSpPr>
            <a:spLocks noGrp="1"/>
          </p:cNvSpPr>
          <p:nvPr>
            <p:ph type="body" idx="1"/>
          </p:nvPr>
        </p:nvSpPr>
        <p:spPr/>
        <p:txBody>
          <a:bodyPr/>
          <a:lstStyle/>
          <a:p>
            <a:r>
              <a:rPr lang="en-US" dirty="0"/>
              <a:t>.</a:t>
            </a:r>
            <a:endParaRPr lang="en-IN" dirty="0"/>
          </a:p>
        </p:txBody>
      </p:sp>
    </p:spTree>
    <p:extLst>
      <p:ext uri="{BB962C8B-B14F-4D97-AF65-F5344CB8AC3E}">
        <p14:creationId xmlns:p14="http://schemas.microsoft.com/office/powerpoint/2010/main" val="247025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FC1F38-CB67-4058-B691-65C140FB27BD}"/>
              </a:ext>
            </a:extLst>
          </p:cNvPr>
          <p:cNvSpPr>
            <a:spLocks noGrp="1"/>
          </p:cNvSpPr>
          <p:nvPr>
            <p:ph type="title"/>
          </p:nvPr>
        </p:nvSpPr>
        <p:spPr>
          <a:xfrm>
            <a:off x="838199" y="0"/>
            <a:ext cx="10515600" cy="1325563"/>
          </a:xfrm>
        </p:spPr>
        <p:txBody>
          <a:bodyPr/>
          <a:lstStyle/>
          <a:p>
            <a:r>
              <a:rPr lang="en-US" dirty="0">
                <a:latin typeface="Times New Roman" panose="02020603050405020304" pitchFamily="18" charset="0"/>
                <a:cs typeface="Times New Roman" panose="02020603050405020304" pitchFamily="18" charset="0"/>
              </a:rPr>
              <a:t>Level 0</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725715" y="1325563"/>
            <a:ext cx="10493828" cy="4755923"/>
          </a:xfrm>
          <a:prstGeom prst="rect">
            <a:avLst/>
          </a:prstGeom>
        </p:spPr>
      </p:pic>
    </p:spTree>
    <p:extLst>
      <p:ext uri="{BB962C8B-B14F-4D97-AF65-F5344CB8AC3E}">
        <p14:creationId xmlns:p14="http://schemas.microsoft.com/office/powerpoint/2010/main" val="3364376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3E92-14E3-4471-84E3-CE3FD64D2D66}"/>
              </a:ext>
            </a:extLst>
          </p:cNvPr>
          <p:cNvSpPr>
            <a:spLocks noGrp="1"/>
          </p:cNvSpPr>
          <p:nvPr>
            <p:ph type="title"/>
          </p:nvPr>
        </p:nvSpPr>
        <p:spPr>
          <a:xfrm>
            <a:off x="794657" y="0"/>
            <a:ext cx="10515600" cy="1325563"/>
          </a:xfrm>
        </p:spPr>
        <p:txBody>
          <a:bodyPr/>
          <a:lstStyle/>
          <a:p>
            <a:r>
              <a:rPr lang="en-US" dirty="0">
                <a:latin typeface="Times New Roman" panose="02020603050405020304" pitchFamily="18" charset="0"/>
                <a:cs typeface="Times New Roman" panose="02020603050405020304" pitchFamily="18" charset="0"/>
              </a:rPr>
              <a:t>Level 1</a:t>
            </a:r>
            <a:endParaRPr lang="en-IN" dirty="0">
              <a:latin typeface="Times New Roman" panose="02020603050405020304" pitchFamily="18" charset="0"/>
              <a:cs typeface="Times New Roman" panose="02020603050405020304" pitchFamily="18" charset="0"/>
            </a:endParaRPr>
          </a:p>
        </p:txBody>
      </p:sp>
      <p:pic>
        <p:nvPicPr>
          <p:cNvPr id="6" name="Content Placeholder 5"/>
          <p:cNvPicPr>
            <a:picLocks noGrp="1"/>
          </p:cNvPicPr>
          <p:nvPr>
            <p:ph idx="1"/>
          </p:nvPr>
        </p:nvPicPr>
        <p:blipFill>
          <a:blip r:embed="rId2"/>
          <a:stretch>
            <a:fillRect/>
          </a:stretch>
        </p:blipFill>
        <p:spPr>
          <a:xfrm>
            <a:off x="794656" y="1325562"/>
            <a:ext cx="10706177" cy="5049480"/>
          </a:xfrm>
          <a:prstGeom prst="rect">
            <a:avLst/>
          </a:prstGeom>
        </p:spPr>
      </p:pic>
    </p:spTree>
    <p:extLst>
      <p:ext uri="{BB962C8B-B14F-4D97-AF65-F5344CB8AC3E}">
        <p14:creationId xmlns:p14="http://schemas.microsoft.com/office/powerpoint/2010/main" val="137928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6139-6C6C-444C-8B7E-6360470807B6}"/>
              </a:ext>
            </a:extLst>
          </p:cNvPr>
          <p:cNvSpPr>
            <a:spLocks noGrp="1"/>
          </p:cNvSpPr>
          <p:nvPr>
            <p:ph type="title"/>
          </p:nvPr>
        </p:nvSpPr>
        <p:spPr>
          <a:xfrm>
            <a:off x="838200" y="0"/>
            <a:ext cx="10515600" cy="1325563"/>
          </a:xfrm>
        </p:spPr>
        <p:txBody>
          <a:bodyPr/>
          <a:lstStyle/>
          <a:p>
            <a:r>
              <a:rPr lang="en-US" dirty="0">
                <a:latin typeface="Times New Roman" panose="02020603050405020304" pitchFamily="18" charset="0"/>
                <a:cs typeface="Times New Roman" panose="02020603050405020304" pitchFamily="18" charset="0"/>
              </a:rPr>
              <a:t>Level 2</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528034" y="1059542"/>
            <a:ext cx="11243256" cy="5560199"/>
          </a:xfrm>
          <a:prstGeom prst="rect">
            <a:avLst/>
          </a:prstGeom>
        </p:spPr>
      </p:pic>
    </p:spTree>
    <p:extLst>
      <p:ext uri="{BB962C8B-B14F-4D97-AF65-F5344CB8AC3E}">
        <p14:creationId xmlns:p14="http://schemas.microsoft.com/office/powerpoint/2010/main" val="38840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8986-AD20-4AB3-8AED-A3E8E10B4170}"/>
              </a:ext>
            </a:extLst>
          </p:cNvPr>
          <p:cNvSpPr>
            <a:spLocks noGrp="1"/>
          </p:cNvSpPr>
          <p:nvPr>
            <p:ph type="title"/>
          </p:nvPr>
        </p:nvSpPr>
        <p:spPr>
          <a:xfrm>
            <a:off x="809171" y="234497"/>
            <a:ext cx="10515600" cy="1325563"/>
          </a:xfrm>
        </p:spPr>
        <p:txBody>
          <a:bodyPr/>
          <a:lstStyle/>
          <a:p>
            <a:r>
              <a:rPr lang="en-US" dirty="0">
                <a:latin typeface="Times New Roman" panose="02020603050405020304" pitchFamily="18" charset="0"/>
                <a:cs typeface="Times New Roman" panose="02020603050405020304" pitchFamily="18" charset="0"/>
              </a:rPr>
              <a:t>Results and Discussion:</a:t>
            </a:r>
            <a:endParaRPr lang="en-IN"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0765F1E1-3659-41BA-B4E3-452D91A85BDD}"/>
              </a:ext>
            </a:extLst>
          </p:cNvPr>
          <p:cNvPicPr>
            <a:picLocks noGrp="1" noChangeAspect="1"/>
          </p:cNvPicPr>
          <p:nvPr>
            <p:ph idx="1"/>
          </p:nvPr>
        </p:nvPicPr>
        <p:blipFill>
          <a:blip r:embed="rId2"/>
          <a:stretch>
            <a:fillRect/>
          </a:stretch>
        </p:blipFill>
        <p:spPr>
          <a:xfrm>
            <a:off x="1944915" y="1690688"/>
            <a:ext cx="8011885" cy="4788354"/>
          </a:xfrm>
        </p:spPr>
      </p:pic>
    </p:spTree>
    <p:extLst>
      <p:ext uri="{BB962C8B-B14F-4D97-AF65-F5344CB8AC3E}">
        <p14:creationId xmlns:p14="http://schemas.microsoft.com/office/powerpoint/2010/main" val="3560376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D6EC-714B-4D1B-8281-B82BA46D39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and Discussions:</a:t>
            </a:r>
            <a:endParaRPr lang="en-IN" dirty="0">
              <a:latin typeface="Times New Roman" panose="02020603050405020304" pitchFamily="18" charset="0"/>
              <a:cs typeface="Times New Roman" panose="02020603050405020304" pitchFamily="18" charset="0"/>
            </a:endParaRPr>
          </a:p>
        </p:txBody>
      </p:sp>
      <p:pic>
        <p:nvPicPr>
          <p:cNvPr id="4" name="WhatsApp Video 2021-12-22 at 8.16.26 PM">
            <a:hlinkClick r:id="" action="ppaction://media"/>
            <a:extLst>
              <a:ext uri="{FF2B5EF4-FFF2-40B4-BE49-F238E27FC236}">
                <a16:creationId xmlns:a16="http://schemas.microsoft.com/office/drawing/2014/main" id="{A577F614-20F1-44BC-AA87-E2100873D1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79158" y="1690688"/>
            <a:ext cx="7233683" cy="4351338"/>
          </a:xfrm>
        </p:spPr>
      </p:pic>
    </p:spTree>
    <p:extLst>
      <p:ext uri="{BB962C8B-B14F-4D97-AF65-F5344CB8AC3E}">
        <p14:creationId xmlns:p14="http://schemas.microsoft.com/office/powerpoint/2010/main" val="5156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and Discussions:</a:t>
            </a:r>
            <a:endParaRPr lang="en-IN" dirty="0"/>
          </a:p>
        </p:txBody>
      </p:sp>
      <p:pic>
        <p:nvPicPr>
          <p:cNvPr id="4" name="WhatsApp Video 2021-12-23 at 9.06.05 AM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1538" y="1825625"/>
            <a:ext cx="7908925" cy="4351338"/>
          </a:xfrm>
        </p:spPr>
      </p:pic>
    </p:spTree>
    <p:extLst>
      <p:ext uri="{BB962C8B-B14F-4D97-AF65-F5344CB8AC3E}">
        <p14:creationId xmlns:p14="http://schemas.microsoft.com/office/powerpoint/2010/main" val="37874706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1E71-7FE7-40E2-9A2F-C3A9A027B0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and Discussion: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D344F19-EF18-4B0B-95C3-09E6AE3C4A9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Hence we have developed a solution that detect objects and the distance between the visually impaired and the object.</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used </a:t>
            </a:r>
            <a:r>
              <a:rPr lang="en-IN" sz="2400" dirty="0" err="1">
                <a:latin typeface="Times New Roman" panose="02020603050405020304" pitchFamily="18" charset="0"/>
                <a:cs typeface="Times New Roman" panose="02020603050405020304" pitchFamily="18" charset="0"/>
              </a:rPr>
              <a:t>ssd_mobilenet</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mask_rcnn_inception_resnet</a:t>
            </a:r>
            <a:r>
              <a:rPr lang="en-IN" sz="2400" dirty="0">
                <a:latin typeface="Times New Roman" panose="02020603050405020304" pitchFamily="18" charset="0"/>
                <a:cs typeface="Times New Roman" panose="02020603050405020304" pitchFamily="18" charset="0"/>
              </a:rPr>
              <a:t> models to detect the obstacles in the path</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used Raspberry Pi to calculate the distance between the user and the obstacle</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All results are converted to speech and fed to the user in real-time</a:t>
            </a:r>
          </a:p>
        </p:txBody>
      </p:sp>
    </p:spTree>
    <p:extLst>
      <p:ext uri="{BB962C8B-B14F-4D97-AF65-F5344CB8AC3E}">
        <p14:creationId xmlns:p14="http://schemas.microsoft.com/office/powerpoint/2010/main" val="2781521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DAC4-9BCB-4347-BB82-14EE912D030D}"/>
              </a:ext>
            </a:extLst>
          </p:cNvPr>
          <p:cNvSpPr>
            <a:spLocks noGrp="1"/>
          </p:cNvSpPr>
          <p:nvPr>
            <p:ph type="title"/>
          </p:nvPr>
        </p:nvSpPr>
        <p:spPr>
          <a:xfrm>
            <a:off x="809801" y="283335"/>
            <a:ext cx="9409090" cy="1059623"/>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28CDA8-9AEB-4C31-9266-243C564E23BE}"/>
              </a:ext>
            </a:extLst>
          </p:cNvPr>
          <p:cNvSpPr>
            <a:spLocks noGrp="1"/>
          </p:cNvSpPr>
          <p:nvPr>
            <p:ph idx="1"/>
          </p:nvPr>
        </p:nvSpPr>
        <p:spPr>
          <a:xfrm>
            <a:off x="695459" y="1184856"/>
            <a:ext cx="10470524" cy="5334000"/>
          </a:xfrm>
        </p:spPr>
        <p:txBody>
          <a:bodyPr>
            <a:normAutofit/>
          </a:bodyPr>
          <a:lstStyle/>
          <a:p>
            <a:pPr>
              <a:lnSpc>
                <a:spcPct val="150000"/>
              </a:lnSpc>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Visually impaired people are the ones who are unable to perceive the objects around them through the visual sensory organ eye. </a:t>
            </a:r>
          </a:p>
          <a:p>
            <a:pPr>
              <a:lnSpc>
                <a:spcPct val="150000"/>
              </a:lnSpc>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 survey by WHO (World Health Organization) carried out in 2011 estimates that in the world, about 1% of the human population is visually impaired (about 70 million people) and amongst them, about 10% are fully blind (about 7 million people) and 90% (about 63 million people) with low vision.</a:t>
            </a:r>
          </a:p>
          <a:p>
            <a:pPr>
              <a:lnSpc>
                <a:spcPct val="150000"/>
              </a:lnSpc>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main problem </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faced by the visually impaired is</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 to navigate their way to their destination.</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endPar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349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14" y="0"/>
            <a:ext cx="10628086" cy="1690688"/>
          </a:xfrm>
        </p:spPr>
        <p:txBody>
          <a:bodyPr/>
          <a:lstStyle/>
          <a:p>
            <a:r>
              <a:rPr lang="en-US" dirty="0">
                <a:latin typeface="Times New Roman" panose="02020603050405020304" pitchFamily="18" charset="0"/>
                <a:cs typeface="Times New Roman" panose="02020603050405020304" pitchFamily="18" charset="0"/>
              </a:rPr>
              <a:t>Contribution: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4114" y="1291771"/>
            <a:ext cx="10729686" cy="4885192"/>
          </a:xfrm>
        </p:spPr>
        <p:txBody>
          <a:bodyPr>
            <a:normAutofit/>
          </a:bodyPr>
          <a:lstStyle/>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 smart walking stick is more advance, easy to maintain, cheap, durable.</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With the help of smart walking stick blind, elderly people can advance more than 15-20% travel speed, reduce minor collision; do not lose their way, and increase safety and confidence. </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Blind and elderly users can move confidently without any dependence on other person with the help of this smart stick. </a:t>
            </a:r>
          </a:p>
        </p:txBody>
      </p:sp>
    </p:spTree>
    <p:extLst>
      <p:ext uri="{BB962C8B-B14F-4D97-AF65-F5344CB8AC3E}">
        <p14:creationId xmlns:p14="http://schemas.microsoft.com/office/powerpoint/2010/main" val="3445660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1F23-81D2-46A0-9F2E-85A275077626}"/>
              </a:ext>
            </a:extLst>
          </p:cNvPr>
          <p:cNvSpPr>
            <a:spLocks noGrp="1"/>
          </p:cNvSpPr>
          <p:nvPr>
            <p:ph type="title"/>
          </p:nvPr>
        </p:nvSpPr>
        <p:spPr>
          <a:xfrm>
            <a:off x="809172" y="116114"/>
            <a:ext cx="10294257" cy="1124631"/>
          </a:xfrm>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7A2C4B-4498-4EB1-AC4D-0399942D687E}"/>
              </a:ext>
            </a:extLst>
          </p:cNvPr>
          <p:cNvSpPr>
            <a:spLocks noGrp="1"/>
          </p:cNvSpPr>
          <p:nvPr>
            <p:ph idx="1"/>
          </p:nvPr>
        </p:nvSpPr>
        <p:spPr>
          <a:xfrm>
            <a:off x="678543" y="979488"/>
            <a:ext cx="10831286" cy="4764505"/>
          </a:xfrm>
        </p:spPr>
        <p:txBody>
          <a:bodyPr>
            <a:noAutofit/>
          </a:bodyPr>
          <a:lstStyle/>
          <a:p>
            <a:pPr>
              <a:lnSpc>
                <a:spcPct val="16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smart walking stick, constructed with utmost accuracy, will help the blind people to move from one place to another without others help. </a:t>
            </a:r>
          </a:p>
          <a:p>
            <a:pPr>
              <a:lnSpc>
                <a:spcPct val="16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accuracy of the object detection and transmission of signals are enhanced in our new proposed system. </a:t>
            </a:r>
          </a:p>
          <a:p>
            <a:pPr>
              <a:lnSpc>
                <a:spcPct val="16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smart stick detects objects or obstacles in front of users and feeds warning back, in the form of voice messages rather than vibration.</a:t>
            </a:r>
          </a:p>
          <a:p>
            <a:pPr>
              <a:lnSpc>
                <a:spcPct val="16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Hence,</a:t>
            </a:r>
            <a:r>
              <a:rPr lang="en-IN" sz="2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IN" sz="2400" dirty="0">
                <a:effectLst/>
                <a:latin typeface="Times New Roman" panose="02020603050405020304" pitchFamily="18" charset="0"/>
                <a:ea typeface="Arial" panose="020B0604020202020204" pitchFamily="34" charset="0"/>
                <a:cs typeface="Times New Roman" panose="02020603050405020304" pitchFamily="18" charset="0"/>
              </a:rPr>
              <a:t>Blind and elderly users can move confidently without any dependence on other person with the help of this smart stick. With the help of this walking stick user will feel secure and independent.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85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28" y="96837"/>
            <a:ext cx="10515600" cy="1325563"/>
          </a:xfrm>
        </p:spPr>
        <p:txBody>
          <a:bodyPr/>
          <a:lstStyle/>
          <a:p>
            <a:r>
              <a:rPr lang="en-US" dirty="0">
                <a:latin typeface="Times New Roman" panose="02020603050405020304" pitchFamily="18" charset="0"/>
                <a:cs typeface="Times New Roman" panose="02020603050405020304" pitchFamily="18" charset="0"/>
              </a:rPr>
              <a:t>Future Work:</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7657" y="1422400"/>
            <a:ext cx="10686143" cy="4754563"/>
          </a:xfrm>
        </p:spPr>
        <p:txBody>
          <a:bodyPr>
            <a:normAutofit/>
          </a:bodyPr>
          <a:lstStyle/>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Our future work will focus on enhancement of object recognition system so that it can detect and identify objects better in challenging environmental conditions.</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 walking cane shares the current location of the user using GPS navigation and passes the information to the people who wants to monitor them using a mobile application.</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An emergency SMS and call can be forwarded to emergency contacts that are saved to the APP by pressing the power button four times in 5 s.</a:t>
            </a:r>
          </a:p>
          <a:p>
            <a:pPr>
              <a:lnSpc>
                <a:spcPct val="15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963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971" y="9751"/>
            <a:ext cx="10515600" cy="1325563"/>
          </a:xfrm>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93057" y="1335314"/>
            <a:ext cx="10660743" cy="5007429"/>
          </a:xfrm>
        </p:spPr>
        <p:txBody>
          <a:bodyPr>
            <a:normAutofit fontScale="85000" lnSpcReduction="20000"/>
          </a:bodyPr>
          <a:lstStyle/>
          <a:p>
            <a:pPr>
              <a:buFont typeface="Wingdings" panose="05000000000000000000" pitchFamily="2" charset="2"/>
              <a:buChar char="v"/>
            </a:pPr>
            <a:r>
              <a:rPr lang="en-IN" u="sng" dirty="0">
                <a:hlinkClick r:id="rId2"/>
              </a:rPr>
              <a:t>https://www.ncbi.nlm.nih.gov/pmc/articles/PMC6339061/</a:t>
            </a:r>
            <a:endParaRPr lang="en-IN" dirty="0"/>
          </a:p>
          <a:p>
            <a:pPr marL="0" indent="0">
              <a:buNone/>
            </a:pPr>
            <a:endParaRPr lang="en-IN" dirty="0"/>
          </a:p>
          <a:p>
            <a:pPr>
              <a:buFont typeface="Wingdings" panose="05000000000000000000" pitchFamily="2" charset="2"/>
              <a:buChar char="v"/>
            </a:pPr>
            <a:r>
              <a:rPr lang="en-IN" u="sng" dirty="0">
                <a:hlinkClick r:id="rId3"/>
              </a:rPr>
              <a:t>https://transmitter.ieee.org/makerproject/view/7feb1</a:t>
            </a:r>
            <a:endParaRPr lang="en-IN" dirty="0"/>
          </a:p>
          <a:p>
            <a:pPr marL="0" indent="0">
              <a:buNone/>
            </a:pPr>
            <a:endParaRPr lang="en-IN" dirty="0"/>
          </a:p>
          <a:p>
            <a:pPr>
              <a:buFont typeface="Wingdings" panose="05000000000000000000" pitchFamily="2" charset="2"/>
              <a:buChar char="v"/>
            </a:pPr>
            <a:r>
              <a:rPr lang="en-IN" u="sng" dirty="0">
                <a:hlinkClick r:id="rId4"/>
              </a:rPr>
              <a:t>https://www.researchgate.net/publication/338037207_Design_and_Implement_A_Smart_Blind_Stick</a:t>
            </a:r>
            <a:endParaRPr lang="en-IN" dirty="0"/>
          </a:p>
          <a:p>
            <a:pPr marL="0" indent="0">
              <a:buNone/>
            </a:pPr>
            <a:endParaRPr lang="en-IN" dirty="0"/>
          </a:p>
          <a:p>
            <a:pPr>
              <a:buFont typeface="Wingdings" panose="05000000000000000000" pitchFamily="2" charset="2"/>
              <a:buChar char="v"/>
            </a:pPr>
            <a:r>
              <a:rPr lang="en-IN" u="sng" dirty="0">
                <a:hlinkClick r:id="rId5"/>
              </a:rPr>
              <a:t>https://www.researchgate.net/publication/343186221_Smart_Stick_For_the_Blind_Using_Arduino</a:t>
            </a:r>
            <a:endParaRPr lang="en-IN" dirty="0"/>
          </a:p>
          <a:p>
            <a:pPr marL="0" indent="0">
              <a:buNone/>
            </a:pPr>
            <a:endParaRPr lang="en-IN" dirty="0"/>
          </a:p>
          <a:p>
            <a:pPr>
              <a:buFont typeface="Wingdings" panose="05000000000000000000" pitchFamily="2" charset="2"/>
              <a:buChar char="v"/>
            </a:pPr>
            <a:r>
              <a:rPr lang="en-IN" u="sng" dirty="0">
                <a:hlinkClick r:id="rId6"/>
              </a:rPr>
              <a:t>https://nevonprojects.com/ultrasonic-blind-walking-stick-project/</a:t>
            </a:r>
            <a:endParaRPr lang="en-IN" dirty="0"/>
          </a:p>
          <a:p>
            <a:pPr marL="0" indent="0">
              <a:buNone/>
            </a:pPr>
            <a:endParaRPr lang="en-IN" dirty="0"/>
          </a:p>
          <a:p>
            <a:pPr>
              <a:buFont typeface="Wingdings" panose="05000000000000000000" pitchFamily="2" charset="2"/>
              <a:buChar char="v"/>
            </a:pPr>
            <a:r>
              <a:rPr lang="en-IN" u="sng" dirty="0">
                <a:hlinkClick r:id="rId7"/>
              </a:rPr>
              <a:t>https://www.instructables.com/Smart-Blind-Stick/</a:t>
            </a:r>
            <a:endParaRPr lang="en-IN" dirty="0"/>
          </a:p>
          <a:p>
            <a:pPr>
              <a:buFont typeface="Wingdings" panose="05000000000000000000" pitchFamily="2" charset="2"/>
              <a:buChar char="v"/>
            </a:pPr>
            <a:endParaRPr lang="en-IN" dirty="0"/>
          </a:p>
        </p:txBody>
      </p:sp>
    </p:spTree>
    <p:extLst>
      <p:ext uri="{BB962C8B-B14F-4D97-AF65-F5344CB8AC3E}">
        <p14:creationId xmlns:p14="http://schemas.microsoft.com/office/powerpoint/2010/main" val="2663107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657" y="1"/>
            <a:ext cx="10686143" cy="1690688"/>
          </a:xfrm>
        </p:spPr>
        <p:txBody>
          <a:bodyPr/>
          <a:lstStyle/>
          <a:p>
            <a:r>
              <a:rPr lang="en-US" dirty="0">
                <a:latin typeface="Times New Roman" panose="02020603050405020304" pitchFamily="18" charset="0"/>
                <a:cs typeface="Times New Roman" panose="02020603050405020304" pitchFamily="18" charset="0"/>
              </a:rPr>
              <a:t>Outcomes: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9257" y="1681811"/>
            <a:ext cx="10584543" cy="4486274"/>
          </a:xfrm>
        </p:spPr>
        <p:txBody>
          <a:bodyPr>
            <a:norm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Helps visually impaired walk without fear or depending on others.</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project uses ultrasonic sensor and camera at the same time so the user can get the distance between the object and themselves along with the object to move accordingly</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Raspberry Pi is a small, low power device hence making it portable</a:t>
            </a:r>
          </a:p>
        </p:txBody>
      </p:sp>
    </p:spTree>
    <p:extLst>
      <p:ext uri="{BB962C8B-B14F-4D97-AF65-F5344CB8AC3E}">
        <p14:creationId xmlns:p14="http://schemas.microsoft.com/office/powerpoint/2010/main" val="261636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FD44-4637-4378-A197-5ED1A2C1F827}"/>
              </a:ext>
            </a:extLst>
          </p:cNvPr>
          <p:cNvSpPr>
            <a:spLocks noGrp="1"/>
          </p:cNvSpPr>
          <p:nvPr>
            <p:ph type="title"/>
          </p:nvPr>
        </p:nvSpPr>
        <p:spPr>
          <a:xfrm>
            <a:off x="684727" y="146184"/>
            <a:ext cx="10515600" cy="1325563"/>
          </a:xfrm>
        </p:spPr>
        <p:txBody>
          <a:bodyPr/>
          <a:lstStyle/>
          <a:p>
            <a:r>
              <a:rPr lang="en-US" dirty="0">
                <a:latin typeface="Times New Roman" panose="02020603050405020304" pitchFamily="18" charset="0"/>
                <a:cs typeface="Times New Roman" panose="02020603050405020304" pitchFamily="18" charset="0"/>
              </a:rPr>
              <a:t>Existing Method:</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87D2E4-CBAC-4E71-AFFB-872281FF9872}"/>
              </a:ext>
            </a:extLst>
          </p:cNvPr>
          <p:cNvSpPr>
            <a:spLocks noGrp="1"/>
          </p:cNvSpPr>
          <p:nvPr>
            <p:ph idx="1"/>
          </p:nvPr>
        </p:nvSpPr>
        <p:spPr>
          <a:xfrm>
            <a:off x="684727" y="1275009"/>
            <a:ext cx="10451895" cy="5130274"/>
          </a:xfrm>
        </p:spPr>
        <p:txBody>
          <a:bodyPr>
            <a:norm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Visually impaired people generally use either the typical white cane or the guide dog to travel.</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idea of designing and manufacturing ultrasonic sensor combines the properties of sound monition and that benefit the visually impaired.</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Sensor can detect obstacles within the designed range to avoid the visually impaired person through the issuance of distinctive sound.</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existing system doesn't provide proper results and is not much effective.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486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317-67C9-47CB-A819-ACE144EF16F4}"/>
              </a:ext>
            </a:extLst>
          </p:cNvPr>
          <p:cNvSpPr>
            <a:spLocks noGrp="1"/>
          </p:cNvSpPr>
          <p:nvPr>
            <p:ph type="title"/>
          </p:nvPr>
        </p:nvSpPr>
        <p:spPr>
          <a:xfrm>
            <a:off x="709411" y="352246"/>
            <a:ext cx="10515600" cy="1325563"/>
          </a:xfrm>
        </p:spPr>
        <p:txBody>
          <a:bodyPr/>
          <a:lstStyle/>
          <a:p>
            <a:r>
              <a:rPr lang="en-US" dirty="0">
                <a:latin typeface="Times New Roman" panose="02020603050405020304" pitchFamily="18" charset="0"/>
                <a:cs typeface="Times New Roman" panose="02020603050405020304" pitchFamily="18" charset="0"/>
              </a:rPr>
              <a:t>Disadvantages Of The 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83324F-9DF1-4248-A397-274D5EDB7CA7}"/>
              </a:ext>
            </a:extLst>
          </p:cNvPr>
          <p:cNvSpPr>
            <a:spLocks noGrp="1"/>
          </p:cNvSpPr>
          <p:nvPr>
            <p:ph idx="1"/>
          </p:nvPr>
        </p:nvSpPr>
        <p:spPr>
          <a:xfrm>
            <a:off x="709411" y="1677809"/>
            <a:ext cx="10211874" cy="4743311"/>
          </a:xfrm>
        </p:spPr>
        <p:txBody>
          <a:bodyPr>
            <a:norm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Although a normal stick gives a warning about few meters before the obstacle, for a normal walking speed, the time to react is very short.</a:t>
            </a:r>
          </a:p>
          <a:p>
            <a:pPr>
              <a:lnSpc>
                <a:spcPct val="150000"/>
              </a:lnSpc>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Other systems like systems with ultrasonic sensor may not prove to be efficient enough as it would warn only about an obstacle on the path and would not specify the size of the object for the person to move accordingly. </a:t>
            </a:r>
          </a:p>
        </p:txBody>
      </p:sp>
    </p:spTree>
    <p:extLst>
      <p:ext uri="{BB962C8B-B14F-4D97-AF65-F5344CB8AC3E}">
        <p14:creationId xmlns:p14="http://schemas.microsoft.com/office/powerpoint/2010/main" val="228120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2171" y="1538514"/>
            <a:ext cx="10671629" cy="4638449"/>
          </a:xfrm>
        </p:spPr>
        <p:txBody>
          <a:bodyPr/>
          <a:lstStyle/>
          <a:p>
            <a:pPr>
              <a:lnSpc>
                <a:spcPct val="150000"/>
              </a:lnSpc>
              <a:buFont typeface="Wingdings" panose="05000000000000000000" pitchFamily="2" charset="2"/>
              <a:buChar char="v"/>
            </a:pPr>
            <a:r>
              <a:rPr lang="en-US" sz="2400" b="0" i="0" u="none" strike="noStrike" dirty="0">
                <a:effectLst/>
                <a:latin typeface="Times New Roman" panose="02020603050405020304" pitchFamily="18" charset="0"/>
                <a:cs typeface="Times New Roman" panose="02020603050405020304" pitchFamily="18" charset="0"/>
              </a:rPr>
              <a:t>The need to facilitate easy movement</a:t>
            </a:r>
            <a:r>
              <a:rPr lang="en-US" sz="2400" dirty="0">
                <a:latin typeface="Times New Roman" panose="02020603050405020304" pitchFamily="18" charset="0"/>
                <a:cs typeface="Times New Roman" panose="02020603050405020304" pitchFamily="18" charset="0"/>
              </a:rPr>
              <a:t> for the visually impaired without having to depend on others</a:t>
            </a:r>
            <a:endParaRPr lang="en-US" b="0" i="0" u="none" strike="noStrike" dirty="0">
              <a:effectLst/>
              <a:latin typeface="Times New Roman" panose="02020603050405020304" pitchFamily="18" charset="0"/>
              <a:cs typeface="Times New Roman" panose="02020603050405020304" pitchFamily="18" charset="0"/>
            </a:endParaRPr>
          </a:p>
          <a:p>
            <a:pPr marL="0" indent="0">
              <a:buNone/>
            </a:pP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06196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67543"/>
            <a:ext cx="10515600" cy="4609420"/>
          </a:xfrm>
        </p:spPr>
        <p:txBody>
          <a:bodyPr>
            <a:normAutofit/>
          </a:bodyPr>
          <a:lstStyle/>
          <a:p>
            <a:pPr>
              <a:lnSpc>
                <a:spcPct val="150000"/>
              </a:lnSpc>
              <a:buFont typeface="Wingdings" panose="05000000000000000000" pitchFamily="2" charset="2"/>
              <a:buChar char="v"/>
            </a:pPr>
            <a:r>
              <a:rPr lang="en-US" sz="2400" dirty="0"/>
              <a:t>To </a:t>
            </a:r>
            <a:r>
              <a:rPr lang="en-US" sz="2400" dirty="0">
                <a:latin typeface="Times New Roman" panose="02020603050405020304" pitchFamily="18" charset="0"/>
                <a:cs typeface="Times New Roman" panose="02020603050405020304" pitchFamily="18" charset="0"/>
              </a:rPr>
              <a:t>make a solution that helps the visually impaired to move around freely</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To make the solution fast, efficient and easy to use with a shallow learning curve</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To calculate the distance between the visually impaired and object accurately</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To build and run a Deep Learning model to detect all objects in the frame</a:t>
            </a:r>
            <a:endParaRPr lang="en-IN" sz="2400" dirty="0"/>
          </a:p>
        </p:txBody>
      </p:sp>
    </p:spTree>
    <p:extLst>
      <p:ext uri="{BB962C8B-B14F-4D97-AF65-F5344CB8AC3E}">
        <p14:creationId xmlns:p14="http://schemas.microsoft.com/office/powerpoint/2010/main" val="374518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4E4D-7F8C-457A-8F36-8B86B9888FAF}"/>
              </a:ext>
            </a:extLst>
          </p:cNvPr>
          <p:cNvSpPr>
            <a:spLocks noGrp="1"/>
          </p:cNvSpPr>
          <p:nvPr>
            <p:ph type="title"/>
          </p:nvPr>
        </p:nvSpPr>
        <p:spPr>
          <a:xfrm>
            <a:off x="669701" y="362858"/>
            <a:ext cx="10465158" cy="1043189"/>
          </a:xfrm>
        </p:spPr>
        <p:txBody>
          <a:bodyPr/>
          <a:lstStyle/>
          <a:p>
            <a:r>
              <a:rPr lang="en-US" dirty="0">
                <a:latin typeface="Times New Roman" panose="02020603050405020304" pitchFamily="18" charset="0"/>
                <a:cs typeface="Times New Roman" panose="02020603050405020304" pitchFamily="18" charset="0"/>
              </a:rPr>
              <a:t>Proposed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A055D7-596C-41B7-959D-E275FAA0B526}"/>
              </a:ext>
            </a:extLst>
          </p:cNvPr>
          <p:cNvSpPr>
            <a:spLocks noGrp="1"/>
          </p:cNvSpPr>
          <p:nvPr>
            <p:ph idx="1"/>
          </p:nvPr>
        </p:nvSpPr>
        <p:spPr>
          <a:xfrm>
            <a:off x="669701" y="1406047"/>
            <a:ext cx="10465158" cy="4936697"/>
          </a:xfrm>
        </p:spPr>
        <p:txBody>
          <a:bodyPr>
            <a:no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proposed model attempts to design a system whereby obstacles are detected in front of the user using sensors and where obstacles are currently using a camera.</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The proposed system will perform image captioning on the scene captured through the camera using a Convolutional Neural Network (R-CNN) model and </a:t>
            </a:r>
            <a:r>
              <a:rPr lang="en-IN" sz="2400" dirty="0" err="1">
                <a:latin typeface="Times New Roman" panose="02020603050405020304" pitchFamily="18" charset="0"/>
                <a:cs typeface="Times New Roman" panose="02020603050405020304" pitchFamily="18" charset="0"/>
              </a:rPr>
              <a:t>ssd_mobilenet</a:t>
            </a:r>
            <a:r>
              <a:rPr lang="en-US" sz="2400" dirty="0">
                <a:latin typeface="Times New Roman" panose="02020603050405020304" pitchFamily="18" charset="0"/>
                <a:cs typeface="Times New Roman" panose="02020603050405020304" pitchFamily="18" charset="0"/>
              </a:rPr>
              <a:t>  model.</a:t>
            </a:r>
          </a:p>
          <a:p>
            <a:pPr marL="0" indent="0">
              <a:lnSpc>
                <a:spcPct val="150000"/>
              </a:lnSpc>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129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30E8-C62F-47EA-A826-8188FBD88D4D}"/>
              </a:ext>
            </a:extLst>
          </p:cNvPr>
          <p:cNvSpPr>
            <a:spLocks noGrp="1"/>
          </p:cNvSpPr>
          <p:nvPr>
            <p:ph type="title"/>
          </p:nvPr>
        </p:nvSpPr>
        <p:spPr>
          <a:xfrm>
            <a:off x="655391" y="151375"/>
            <a:ext cx="10658341" cy="1325563"/>
          </a:xfrm>
        </p:spPr>
        <p:txBody>
          <a:bodyPr/>
          <a:lstStyle/>
          <a:p>
            <a:r>
              <a:rPr lang="en-US" dirty="0">
                <a:latin typeface="Times New Roman" panose="02020603050405020304" pitchFamily="18" charset="0"/>
                <a:cs typeface="Times New Roman" panose="02020603050405020304" pitchFamily="18" charset="0"/>
              </a:rPr>
              <a:t>Advantages of Proposed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DCDBF9-BBC9-422C-B637-77776449C9E7}"/>
              </a:ext>
            </a:extLst>
          </p:cNvPr>
          <p:cNvSpPr>
            <a:spLocks noGrp="1"/>
          </p:cNvSpPr>
          <p:nvPr>
            <p:ph idx="1"/>
          </p:nvPr>
        </p:nvSpPr>
        <p:spPr>
          <a:xfrm>
            <a:off x="800533" y="1324763"/>
            <a:ext cx="10658341" cy="4838901"/>
          </a:xfrm>
        </p:spPr>
        <p:txBody>
          <a:bodyPr>
            <a:norm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a:t>
            </a:r>
            <a:r>
              <a:rPr lang="en-US" sz="2400" b="0" i="0" dirty="0">
                <a:effectLst/>
                <a:latin typeface="Times New Roman" panose="02020603050405020304" pitchFamily="18" charset="0"/>
                <a:cs typeface="Times New Roman" panose="02020603050405020304" pitchFamily="18" charset="0"/>
              </a:rPr>
              <a:t>t can detect any obstacle with the help of ultrasonic sensors and </a:t>
            </a:r>
            <a:r>
              <a:rPr lang="en-US" sz="2400" dirty="0">
                <a:latin typeface="Times New Roman" panose="02020603050405020304" pitchFamily="18" charset="0"/>
                <a:cs typeface="Times New Roman" panose="02020603050405020304" pitchFamily="18" charset="0"/>
              </a:rPr>
              <a:t>camera module, which </a:t>
            </a:r>
            <a:r>
              <a:rPr lang="en-IN" sz="2400" dirty="0">
                <a:latin typeface="Times New Roman" panose="02020603050405020304" pitchFamily="18" charset="0"/>
                <a:cs typeface="Times New Roman" panose="02020603050405020304" pitchFamily="18" charset="0"/>
              </a:rPr>
              <a:t>allows the user to detect the distance of the object from them and also identifies the object using modern algorithms like Faster R-CNN.</a:t>
            </a:r>
          </a:p>
          <a:p>
            <a:pPr>
              <a:lnSpc>
                <a:spcPct val="150000"/>
              </a:lnSpc>
              <a:buFont typeface="Wingdings" panose="05000000000000000000" pitchFamily="2" charset="2"/>
              <a:buChar char="v"/>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he system is that it helps the visually impaired indoors and outdoors</a:t>
            </a:r>
          </a:p>
          <a:p>
            <a:pPr>
              <a:lnSpc>
                <a:spcPct val="150000"/>
              </a:lnSpc>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information regarding obstacles is given through voice alerts, eliminates the difficulty of understanding vibration patterns which  was used in earlier systems.</a:t>
            </a:r>
            <a:endParaRPr lang="en-IN" sz="2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system is low budget navigational aid for the visually impaired.</a:t>
            </a:r>
            <a:endParaRPr lang="en-IN" sz="24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50000"/>
              </a:lnSpc>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63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257" y="118382"/>
            <a:ext cx="10515600" cy="1325563"/>
          </a:xfrm>
        </p:spPr>
        <p:txBody>
          <a:bodyPr/>
          <a:lstStyle/>
          <a:p>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8457" y="1276804"/>
            <a:ext cx="10515600" cy="4351338"/>
          </a:xfrm>
        </p:spPr>
        <p:txBody>
          <a:bodyPr>
            <a:noAutofit/>
          </a:bodyPr>
          <a:lstStyle/>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This system works using  Raspberry Pi, Ultrasonic Sensors, Camera Module, Bluetooth module and Bluetooth headphones. </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Raspberry Pi triggers the ultrasonic sensor to start sending the burst signal. Here all the actions start the process at the same time, so it does not cause any delay between any action.</a:t>
            </a:r>
          </a:p>
          <a:p>
            <a:pPr>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ultrasonic sensor sends a trigger (trig), if there is an obstacle in the path, the wave reflects back and hits the echo drum.</a:t>
            </a:r>
          </a:p>
        </p:txBody>
      </p:sp>
    </p:spTree>
    <p:extLst>
      <p:ext uri="{BB962C8B-B14F-4D97-AF65-F5344CB8AC3E}">
        <p14:creationId xmlns:p14="http://schemas.microsoft.com/office/powerpoint/2010/main" val="1996327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625</TotalTime>
  <Words>1071</Words>
  <Application>Microsoft Office PowerPoint</Application>
  <PresentationFormat>Widescreen</PresentationFormat>
  <Paragraphs>79</Paragraphs>
  <Slides>24</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AUTONOMOUS WALKING STICK</vt:lpstr>
      <vt:lpstr>INTRODUCTION:</vt:lpstr>
      <vt:lpstr>Existing Method:</vt:lpstr>
      <vt:lpstr>Disadvantages Of The Existing System:</vt:lpstr>
      <vt:lpstr>Problem Statement:</vt:lpstr>
      <vt:lpstr>Objectives:</vt:lpstr>
      <vt:lpstr>Proposed System:</vt:lpstr>
      <vt:lpstr>Advantages of Proposed System:</vt:lpstr>
      <vt:lpstr>Methodology:</vt:lpstr>
      <vt:lpstr>Methodology (cntd.)</vt:lpstr>
      <vt:lpstr>Architecture Diagram:</vt:lpstr>
      <vt:lpstr>Data Flow Diagram</vt:lpstr>
      <vt:lpstr>Level 0</vt:lpstr>
      <vt:lpstr>Level 1</vt:lpstr>
      <vt:lpstr>Level 2</vt:lpstr>
      <vt:lpstr>Results and Discussion:</vt:lpstr>
      <vt:lpstr>Results and Discussions:</vt:lpstr>
      <vt:lpstr>Results and Discussions:</vt:lpstr>
      <vt:lpstr>Results and Discussion:</vt:lpstr>
      <vt:lpstr>Contribution:</vt:lpstr>
      <vt:lpstr>Conclusion:</vt:lpstr>
      <vt:lpstr>Future Work:</vt:lpstr>
      <vt:lpstr>References:</vt:lpstr>
      <vt:lpstr>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WALKING STICK</dc:title>
  <dc:creator>Microsoft account</dc:creator>
  <cp:lastModifiedBy>HARESH</cp:lastModifiedBy>
  <cp:revision>25</cp:revision>
  <dcterms:created xsi:type="dcterms:W3CDTF">2021-10-01T16:43:24Z</dcterms:created>
  <dcterms:modified xsi:type="dcterms:W3CDTF">2021-12-25T08:05:56Z</dcterms:modified>
</cp:coreProperties>
</file>